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38" r:id="rId3"/>
    <p:sldId id="335" r:id="rId4"/>
    <p:sldId id="336" r:id="rId5"/>
    <p:sldId id="337" r:id="rId6"/>
    <p:sldId id="339" r:id="rId7"/>
    <p:sldId id="315" r:id="rId8"/>
    <p:sldId id="317" r:id="rId9"/>
    <p:sldId id="326" r:id="rId10"/>
    <p:sldId id="553" r:id="rId11"/>
    <p:sldId id="318" r:id="rId12"/>
    <p:sldId id="554" r:id="rId13"/>
    <p:sldId id="323" r:id="rId14"/>
    <p:sldId id="340" r:id="rId15"/>
    <p:sldId id="346" r:id="rId16"/>
    <p:sldId id="341" r:id="rId17"/>
    <p:sldId id="342" r:id="rId18"/>
    <p:sldId id="552" r:id="rId19"/>
    <p:sldId id="343" r:id="rId20"/>
    <p:sldId id="344" r:id="rId21"/>
    <p:sldId id="345" r:id="rId22"/>
    <p:sldId id="556" r:id="rId23"/>
    <p:sldId id="551" r:id="rId24"/>
    <p:sldId id="330" r:id="rId25"/>
    <p:sldId id="311" r:id="rId26"/>
    <p:sldId id="550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1A81B8-B7DA-4EA9-855A-F441D3985732}" v="83" dt="2022-06-13T09:16:24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56799" autoAdjust="0"/>
  </p:normalViewPr>
  <p:slideViewPr>
    <p:cSldViewPr>
      <p:cViewPr varScale="1">
        <p:scale>
          <a:sx n="36" d="100"/>
          <a:sy n="36" d="100"/>
        </p:scale>
        <p:origin x="199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FEE3E-53B0-4D97-A4DB-0F97F540E98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6A598-7975-4C7B-976B-BE7C92E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629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b="1" dirty="0">
              <a:effectLst/>
              <a:latin typeface="+mn-lt"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462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Value of shade, value for diversification and other crops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93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Markle yew Herefordshire, around 1500 years old. Church yards are great for ancient trees, start recording them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81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3,300ha planted since 2011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936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400,000m hedgerow </a:t>
            </a:r>
            <a:r>
              <a:rPr lang="en-US"/>
              <a:t>created since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022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Planted 12.5m trees since 2012, 44,000 community groups and over 100,000 schools</a:t>
            </a:r>
          </a:p>
          <a:p>
            <a:endParaRPr lang="en-US" dirty="0"/>
          </a:p>
          <a:p>
            <a:r>
              <a:rPr lang="en-US" dirty="0"/>
              <a:t>In 21/22 we sent out 1.1m trees to over 3,000 community groups and 3,876 schools.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01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00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Pentref</a:t>
            </a:r>
            <a:r>
              <a:rPr lang="en-US" dirty="0"/>
              <a:t> oak near </a:t>
            </a:r>
            <a:r>
              <a:rPr lang="en-US" dirty="0" err="1"/>
              <a:t>brecon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8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 findings – we need to protect and enhance our remaining woodland and expand tree and woodland cover.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797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biggest timber importer in the world, import over 80% of all the timber we use.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609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down side asthma and birch</a:t>
            </a:r>
          </a:p>
          <a:p>
            <a:r>
              <a:rPr lang="en-US" dirty="0"/>
              <a:t>Heat island effect, increases ground level ozone, respiratory problems</a:t>
            </a:r>
          </a:p>
          <a:p>
            <a:r>
              <a:rPr lang="en-US" dirty="0"/>
              <a:t>Ridged hairy leaves are best birch and alder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517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Lose 2.9m </a:t>
            </a:r>
            <a:r>
              <a:rPr lang="en-US" dirty="0" err="1"/>
              <a:t>tonnes</a:t>
            </a:r>
            <a:r>
              <a:rPr lang="en-US" dirty="0"/>
              <a:t> topsoil annually</a:t>
            </a:r>
          </a:p>
          <a:p>
            <a:r>
              <a:rPr lang="en-US" dirty="0"/>
              <a:t>Poor quality soil, impacts of roots on soil structure, quality and run off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728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just rural problem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601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Harriet – Shrewsbury</a:t>
            </a:r>
          </a:p>
          <a:p>
            <a:r>
              <a:rPr lang="en-US" dirty="0"/>
              <a:t>Lancaster university water flow impact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031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Forest of </a:t>
            </a:r>
            <a:r>
              <a:rPr lang="en-GB" dirty="0" err="1"/>
              <a:t>Bowland</a:t>
            </a:r>
            <a:r>
              <a:rPr lang="en-GB" dirty="0"/>
              <a:t> 8 years apart. Intensive dairy farm and problems with nitrate run off. Important salmon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6A598-7975-4C7B-976B-BE7C92EB085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19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34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07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33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36276" y="1"/>
            <a:ext cx="9180275" cy="6858000"/>
          </a:xfrm>
          <a:prstGeom prst="rect">
            <a:avLst/>
          </a:prstGeom>
          <a:solidFill>
            <a:srgbClr val="003F34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0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12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77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91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81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55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1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0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2F860-6C0F-4553-91C0-56C9546D534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EE83F-FB35-42E5-81A0-3186A0603D1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36276" y="1"/>
            <a:ext cx="9180275" cy="6858000"/>
          </a:xfrm>
          <a:prstGeom prst="rect">
            <a:avLst/>
          </a:prstGeom>
          <a:solidFill>
            <a:srgbClr val="003F34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5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TLogoCMYK whit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581128"/>
            <a:ext cx="1800000" cy="1131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4345" y="764704"/>
            <a:ext cx="544310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Eco Conference 18</a:t>
            </a:r>
            <a:r>
              <a:rPr lang="en-US" sz="3200" baseline="30000" dirty="0">
                <a:solidFill>
                  <a:schemeClr val="bg1"/>
                </a:solidFill>
                <a:latin typeface="Andes SemiBold"/>
                <a:cs typeface="Andes SemiBold"/>
              </a:rPr>
              <a:t>th</a:t>
            </a:r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 June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‘What’s so good about trees?’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ndes Medium"/>
              <a:cs typeface="Andes Medium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ndes Medium"/>
                <a:cs typeface="Andes Medium"/>
              </a:rPr>
              <a:t>John Tucker</a:t>
            </a:r>
          </a:p>
          <a:p>
            <a:pPr algn="ctr"/>
            <a:endParaRPr lang="en-US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4572000" y="3429000"/>
            <a:ext cx="0" cy="1008112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900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66ACAD5-F45F-27C0-5674-D86737E23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7988"/>
            <a:ext cx="8712968" cy="66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45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32656"/>
            <a:ext cx="5107294" cy="6268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591" y="404664"/>
            <a:ext cx="2466975" cy="1847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65966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37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0B51-638E-4D87-1A86-46FBB593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Trees and flooding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0743BB-D74B-13D1-236C-C052DBFE96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C598A229-8B04-C722-6DC5-29086D2112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97243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Small scale riparian planting to protect and shade water courses and improve water quality.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038600" cy="302895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78" y="2852936"/>
            <a:ext cx="4831822" cy="2717899"/>
          </a:xfrm>
        </p:spPr>
      </p:pic>
    </p:spTree>
    <p:extLst>
      <p:ext uri="{BB962C8B-B14F-4D97-AF65-F5344CB8AC3E}">
        <p14:creationId xmlns:p14="http://schemas.microsoft.com/office/powerpoint/2010/main" val="4111605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04D7-EE9F-AE46-CC34-3C7338D3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Trees working for farming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id="{1AFD9DD6-A500-4D34-7A9A-0A3773230A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80" y="1988840"/>
            <a:ext cx="4244280" cy="3456558"/>
          </a:xfrm>
        </p:spPr>
      </p:pic>
      <p:pic>
        <p:nvPicPr>
          <p:cNvPr id="12" name="Content Placeholder 11" descr="A grassy field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5B1F9639-5BA6-EEAA-5D67-C0CB7FC7C1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2" y="1988840"/>
            <a:ext cx="4038600" cy="3456558"/>
          </a:xfrm>
        </p:spPr>
      </p:pic>
    </p:spTree>
    <p:extLst>
      <p:ext uri="{BB962C8B-B14F-4D97-AF65-F5344CB8AC3E}">
        <p14:creationId xmlns:p14="http://schemas.microsoft.com/office/powerpoint/2010/main" val="1184273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B38E6-AE8D-F60E-47BB-1747FBAE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Timber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 picture containing ground&#10;&#10;Description automatically generated">
            <a:extLst>
              <a:ext uri="{FF2B5EF4-FFF2-40B4-BE49-F238E27FC236}">
                <a16:creationId xmlns:a16="http://schemas.microsoft.com/office/drawing/2014/main" id="{564729CE-1F44-3348-9A45-54A26ACD24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 descr="A picture containing outdoor, wooden, wood, old&#10;&#10;Description automatically generated">
            <a:extLst>
              <a:ext uri="{FF2B5EF4-FFF2-40B4-BE49-F238E27FC236}">
                <a16:creationId xmlns:a16="http://schemas.microsoft.com/office/drawing/2014/main" id="{DCE1AF6D-9017-44D3-A42F-52F487D55F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05315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B8A862-C439-275B-DC82-6DEBC81C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can we do?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person sitting in a tree with a dog&#10;&#10;Description automatically generated with low confidence">
            <a:extLst>
              <a:ext uri="{FF2B5EF4-FFF2-40B4-BE49-F238E27FC236}">
                <a16:creationId xmlns:a16="http://schemas.microsoft.com/office/drawing/2014/main" id="{634DF0A7-32D4-EFC3-B47C-D8A638CD2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72456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396D89-4D59-8383-64A0-2E3C53884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Plant new woodland- MOREwoods scheme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person standing next to a tree&#10;&#10;Description automatically generated with medium confidence">
            <a:extLst>
              <a:ext uri="{FF2B5EF4-FFF2-40B4-BE49-F238E27FC236}">
                <a16:creationId xmlns:a16="http://schemas.microsoft.com/office/drawing/2014/main" id="{3879DCE4-46B9-5CA2-3714-271D0546FE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8" y="1600200"/>
            <a:ext cx="3837603" cy="4525963"/>
          </a:xfrm>
        </p:spPr>
      </p:pic>
      <p:pic>
        <p:nvPicPr>
          <p:cNvPr id="10" name="Content Placeholder 9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6662183C-0E8A-E97B-69D3-F471D06865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061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114FE-A773-D672-E4BA-B557E0CD6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MOREhedges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C4AFD967-E55B-2B2D-62A3-148FAE4D3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33491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65A2-6AD9-42C4-0621-067FE1129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School and community tree packs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child, person, young, child&#10;&#10;Description automatically generated">
            <a:extLst>
              <a:ext uri="{FF2B5EF4-FFF2-40B4-BE49-F238E27FC236}">
                <a16:creationId xmlns:a16="http://schemas.microsoft.com/office/drawing/2014/main" id="{512A14FD-9E9E-EE1C-3A35-D59035BC9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334415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79DA1C-6064-9732-13FC-534CEFCE6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am I going to talk about?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group of people walking in a field&#10;&#10;Description automatically generated with low confidence">
            <a:extLst>
              <a:ext uri="{FF2B5EF4-FFF2-40B4-BE49-F238E27FC236}">
                <a16:creationId xmlns:a16="http://schemas.microsoft.com/office/drawing/2014/main" id="{91663DAD-F36F-29AA-FD95-94A094713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389438" cy="430654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0EF562-8442-FC23-1889-E8923477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What are  the environmental problems that we face?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What can trees do to help?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What can we do to help?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4ADC2-BBDD-701E-C22F-1F496525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Local initiatives- Vale of Pewsey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E85E7B4A-D582-7C77-0F6B-D2F5D85FC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05" y="3365308"/>
            <a:ext cx="4646645" cy="3484984"/>
          </a:xfrm>
        </p:spPr>
      </p:pic>
      <p:pic>
        <p:nvPicPr>
          <p:cNvPr id="7" name="Picture 6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679D0778-E5DA-E88D-BBFD-B61C68BAF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68760"/>
            <a:ext cx="4896544" cy="3264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B8AB59-89E7-5E5D-D4CF-9102F4953BFA}"/>
              </a:ext>
            </a:extLst>
          </p:cNvPr>
          <p:cNvSpPr txBox="1"/>
          <p:nvPr/>
        </p:nvSpPr>
        <p:spPr>
          <a:xfrm>
            <a:off x="1331640" y="5229200"/>
            <a:ext cx="2336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Plant for your life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04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827F-7758-6635-92B4-3AF56D7D6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Stump up for trees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A4ED9C59-38C8-B374-12D7-692250DA4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5350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ssy area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CC2B427-E58A-031A-1BB1-F75B96185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50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CC549D-1430-5F69-B252-341C72F1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Street tree initiatives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F7BEFB9-0D28-1644-9DD8-0EA8D73E7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2" y="1600200"/>
            <a:ext cx="7920435" cy="4525963"/>
          </a:xfrm>
        </p:spPr>
      </p:pic>
    </p:spTree>
    <p:extLst>
      <p:ext uri="{BB962C8B-B14F-4D97-AF65-F5344CB8AC3E}">
        <p14:creationId xmlns:p14="http://schemas.microsoft.com/office/powerpoint/2010/main" val="3747899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GB" sz="3200" dirty="0" err="1">
                <a:solidFill>
                  <a:schemeClr val="bg1"/>
                </a:solidFill>
              </a:rPr>
              <a:t>lan</a:t>
            </a:r>
            <a:r>
              <a:rPr lang="en-GB" sz="3200" dirty="0">
                <a:solidFill>
                  <a:schemeClr val="bg1"/>
                </a:solidFill>
              </a:rPr>
              <a:t> well and plant well.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214605"/>
            <a:ext cx="3816424" cy="286231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54" y="3356992"/>
            <a:ext cx="5805645" cy="3168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844824"/>
            <a:ext cx="246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Ranton</a:t>
            </a:r>
            <a:r>
              <a:rPr lang="en-GB" dirty="0">
                <a:solidFill>
                  <a:schemeClr val="bg1"/>
                </a:solidFill>
              </a:rPr>
              <a:t> estate, Midlands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504875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Bridgend, courtesy of </a:t>
            </a:r>
            <a:r>
              <a:rPr lang="en-GB" dirty="0" err="1">
                <a:solidFill>
                  <a:schemeClr val="bg1"/>
                </a:solidFill>
              </a:rPr>
              <a:t>GreenBlue</a:t>
            </a:r>
            <a:r>
              <a:rPr lang="en-GB" dirty="0">
                <a:solidFill>
                  <a:schemeClr val="bg1"/>
                </a:solidFill>
              </a:rPr>
              <a:t> Urban Ltd.</a:t>
            </a:r>
          </a:p>
        </p:txBody>
      </p:sp>
    </p:spTree>
    <p:extLst>
      <p:ext uri="{BB962C8B-B14F-4D97-AF65-F5344CB8AC3E}">
        <p14:creationId xmlns:p14="http://schemas.microsoft.com/office/powerpoint/2010/main" val="4091111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2377440" cy="2921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411" y="315267"/>
            <a:ext cx="2115589" cy="2822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833" y="1052736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Good maintenance and long term management are essential if you want to achieve your objectives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1" y="4116472"/>
            <a:ext cx="2970409" cy="2110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3" y="3861048"/>
            <a:ext cx="3672408" cy="2754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2464732"/>
            <a:ext cx="2184567" cy="18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26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7C293288-41B9-320A-7B6D-0607689FB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159DB-194E-7831-15D7-B498A1B2B62E}"/>
              </a:ext>
            </a:extLst>
          </p:cNvPr>
          <p:cNvSpPr txBox="1"/>
          <p:nvPr/>
        </p:nvSpPr>
        <p:spPr>
          <a:xfrm>
            <a:off x="3851920" y="836712"/>
            <a:ext cx="204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Thank you!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6243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9ED63-505E-D589-5D37-A66D298A9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Nature Crisis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 picture containing text, tree, plant, outdoor&#10;&#10;Description automatically generated">
            <a:extLst>
              <a:ext uri="{FF2B5EF4-FFF2-40B4-BE49-F238E27FC236}">
                <a16:creationId xmlns:a16="http://schemas.microsoft.com/office/drawing/2014/main" id="{68DD6005-A54E-DA58-1554-530C87A50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527" y="273050"/>
            <a:ext cx="4186796" cy="58531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EF55D-4AA6-BFAB-B74A-8682AF2F0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Only 7% of native woodlands are in good ecological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Woodland birds have declined by 29% since 1970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Woodland butterflies have declined by 41% since 1990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Woodland plants have declined by 18% since 2015.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99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3DD1-FE96-5009-F0B1-4147FB2CB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Climate Crisis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1BE97B-C23F-D924-2DBC-1D5BD2ED6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64" r="22059" b="-1"/>
          <a:stretch/>
        </p:blipFill>
        <p:spPr>
          <a:xfrm>
            <a:off x="3575050" y="273050"/>
            <a:ext cx="5111750" cy="5853113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A0041AE-1D16-90BA-093F-2FEDA9845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3</a:t>
            </a:r>
            <a:r>
              <a:rPr lang="en-US" sz="1800" baseline="30000" dirty="0">
                <a:solidFill>
                  <a:schemeClr val="bg1"/>
                </a:solidFill>
              </a:rPr>
              <a:t>rd</a:t>
            </a:r>
            <a:r>
              <a:rPr lang="en-US" sz="1800" dirty="0">
                <a:solidFill>
                  <a:schemeClr val="bg1"/>
                </a:solidFill>
              </a:rPr>
              <a:t>  Independent Assessment of UK Climate Risk (June 2021)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‘</a:t>
            </a:r>
            <a:r>
              <a:rPr lang="en-US" sz="1800" i="1" dirty="0">
                <a:solidFill>
                  <a:schemeClr val="bg1"/>
                </a:solidFill>
              </a:rPr>
              <a:t>By 2050 the heatwave summer of 2018 will be a typical summer, summer rainfall could fall by as much as 24% and winter rainfall increase by as much as 16%, changes that will impact our well-being, the natural environment and the  economy.’</a:t>
            </a:r>
          </a:p>
        </p:txBody>
      </p:sp>
    </p:spTree>
    <p:extLst>
      <p:ext uri="{BB962C8B-B14F-4D97-AF65-F5344CB8AC3E}">
        <p14:creationId xmlns:p14="http://schemas.microsoft.com/office/powerpoint/2010/main" val="428777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957A1-25FF-9C8F-24EA-D0B12251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Food security+ timber security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high angle view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F73174AA-2168-513C-52A7-344A6FDFD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2169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AC30-5ECC-420A-54FF-1CB66F9E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can trees do to help?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C52CEE-6B1B-0984-A5E2-3E73E2CB0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11" y="1600200"/>
            <a:ext cx="6400977" cy="4525963"/>
          </a:xfrm>
        </p:spPr>
      </p:pic>
    </p:spTree>
    <p:extLst>
      <p:ext uri="{BB962C8B-B14F-4D97-AF65-F5344CB8AC3E}">
        <p14:creationId xmlns:p14="http://schemas.microsoft.com/office/powerpoint/2010/main" val="1835750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Scale of the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Climate Change Committee – 30,00ha annually of new woodland up to 2050.</a:t>
            </a:r>
          </a:p>
          <a:p>
            <a:r>
              <a:rPr lang="en-GB" sz="2400" dirty="0">
                <a:solidFill>
                  <a:schemeClr val="bg1"/>
                </a:solidFill>
              </a:rPr>
              <a:t>Increase UK woodland cover from 13% - 19%</a:t>
            </a:r>
          </a:p>
          <a:p>
            <a:r>
              <a:rPr lang="en-GB" sz="2400" dirty="0">
                <a:solidFill>
                  <a:schemeClr val="bg1"/>
                </a:solidFill>
              </a:rPr>
              <a:t>2019 – 13,400ha created, highest level since 2003.</a:t>
            </a:r>
          </a:p>
          <a:p>
            <a:r>
              <a:rPr lang="en-GB" sz="2400" dirty="0">
                <a:solidFill>
                  <a:schemeClr val="bg1"/>
                </a:solidFill>
              </a:rPr>
              <a:t>We have only created in excess of 30,000ha annually once since 1976.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The challenge is enormous.</a:t>
            </a:r>
          </a:p>
        </p:txBody>
      </p:sp>
    </p:spTree>
    <p:extLst>
      <p:ext uri="{BB962C8B-B14F-4D97-AF65-F5344CB8AC3E}">
        <p14:creationId xmlns:p14="http://schemas.microsoft.com/office/powerpoint/2010/main" val="267424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Impacts on air quality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39952" y="1988840"/>
            <a:ext cx="47625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483059"/>
            <a:ext cx="2814811" cy="39778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9912" y="4437112"/>
            <a:ext cx="5122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Pugh et al 2012 showed how “vegetation” could be an efficient remover of both PM and NO2.</a:t>
            </a:r>
          </a:p>
        </p:txBody>
      </p:sp>
    </p:spTree>
    <p:extLst>
      <p:ext uri="{BB962C8B-B14F-4D97-AF65-F5344CB8AC3E}">
        <p14:creationId xmlns:p14="http://schemas.microsoft.com/office/powerpoint/2010/main" val="227673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426" y="0"/>
            <a:ext cx="62646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404664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Sha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126876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shade value of trees will be important as the climate warms. This is an example from Nigeria.</a:t>
            </a:r>
          </a:p>
        </p:txBody>
      </p:sp>
    </p:spTree>
    <p:extLst>
      <p:ext uri="{BB962C8B-B14F-4D97-AF65-F5344CB8AC3E}">
        <p14:creationId xmlns:p14="http://schemas.microsoft.com/office/powerpoint/2010/main" val="1149762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108ED411FC4E4492BB67517347A877" ma:contentTypeVersion="12" ma:contentTypeDescription="Create a new document." ma:contentTypeScope="" ma:versionID="b487905817a53030a8bb0a4f98c5e7ab">
  <xsd:schema xmlns:xsd="http://www.w3.org/2001/XMLSchema" xmlns:xs="http://www.w3.org/2001/XMLSchema" xmlns:p="http://schemas.microsoft.com/office/2006/metadata/properties" xmlns:ns2="d8def967-2cd8-4838-8ea9-dc3e21813a2e" xmlns:ns3="b31aea15-228c-4716-b9e8-34686368bf13" targetNamespace="http://schemas.microsoft.com/office/2006/metadata/properties" ma:root="true" ma:fieldsID="bcc8ef071e3bb9e1f910f35606edb225" ns2:_="" ns3:_="">
    <xsd:import namespace="d8def967-2cd8-4838-8ea9-dc3e21813a2e"/>
    <xsd:import namespace="b31aea15-228c-4716-b9e8-34686368bf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def967-2cd8-4838-8ea9-dc3e21813a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aea15-228c-4716-b9e8-34686368bf1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56643FE-752C-4D3F-92BB-C91608A70A0F}"/>
</file>

<file path=customXml/itemProps2.xml><?xml version="1.0" encoding="utf-8"?>
<ds:datastoreItem xmlns:ds="http://schemas.openxmlformats.org/officeDocument/2006/customXml" ds:itemID="{724E8C52-9533-43EA-B970-41E1295BD018}"/>
</file>

<file path=customXml/itemProps3.xml><?xml version="1.0" encoding="utf-8"?>
<ds:datastoreItem xmlns:ds="http://schemas.openxmlformats.org/officeDocument/2006/customXml" ds:itemID="{28C53584-0532-4A6E-A37C-5ADBBFE2A6E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Microsoft Office PowerPoint</Application>
  <PresentationFormat>On-screen Show (4:3)</PresentationFormat>
  <Paragraphs>83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Andes Medium</vt:lpstr>
      <vt:lpstr>Andes SemiBold</vt:lpstr>
      <vt:lpstr>Arial</vt:lpstr>
      <vt:lpstr>Calibri</vt:lpstr>
      <vt:lpstr>Office Theme</vt:lpstr>
      <vt:lpstr>PowerPoint Presentation</vt:lpstr>
      <vt:lpstr>What am I going to talk about?</vt:lpstr>
      <vt:lpstr>Nature Crisis</vt:lpstr>
      <vt:lpstr>Climate Crisis</vt:lpstr>
      <vt:lpstr>Food security+ timber security</vt:lpstr>
      <vt:lpstr>What can trees do to help?</vt:lpstr>
      <vt:lpstr>Scale of the challenge</vt:lpstr>
      <vt:lpstr>Impacts on air quality</vt:lpstr>
      <vt:lpstr>PowerPoint Presentation</vt:lpstr>
      <vt:lpstr>PowerPoint Presentation</vt:lpstr>
      <vt:lpstr>PowerPoint Presentation</vt:lpstr>
      <vt:lpstr>Trees and flooding</vt:lpstr>
      <vt:lpstr>Small scale riparian planting to protect and shade water courses and improve water quality.</vt:lpstr>
      <vt:lpstr>Trees working for farming</vt:lpstr>
      <vt:lpstr>Timber</vt:lpstr>
      <vt:lpstr>What can we do?</vt:lpstr>
      <vt:lpstr>Plant new woodland- MOREwoods scheme</vt:lpstr>
      <vt:lpstr>MOREhedges</vt:lpstr>
      <vt:lpstr>School and community tree packs</vt:lpstr>
      <vt:lpstr>Local initiatives- Vale of Pewsey</vt:lpstr>
      <vt:lpstr>Stump up for trees</vt:lpstr>
      <vt:lpstr>PowerPoint Presentation</vt:lpstr>
      <vt:lpstr>Street tree initiatives</vt:lpstr>
      <vt:lpstr>Plan well and plant well.</vt:lpstr>
      <vt:lpstr>PowerPoint Presentation</vt:lpstr>
      <vt:lpstr>PowerPoint Presentation</vt:lpstr>
    </vt:vector>
  </TitlesOfParts>
  <Company>Woodland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Kylie Harrison Mellor</dc:creator>
  <cp:lastModifiedBy>John Tucker</cp:lastModifiedBy>
  <cp:revision>196</cp:revision>
  <dcterms:created xsi:type="dcterms:W3CDTF">2018-02-02T10:54:41Z</dcterms:created>
  <dcterms:modified xsi:type="dcterms:W3CDTF">2022-06-13T14:51:42Z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0x0101006D108ED411FC4E4492BB67517347A877</vt:lpwstr>
  </property>
</Properties>
</file>